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3" r:id="rId6"/>
    <p:sldId id="261" r:id="rId7"/>
    <p:sldId id="262" r:id="rId8"/>
    <p:sldId id="264" r:id="rId9"/>
    <p:sldId id="276" r:id="rId10"/>
    <p:sldId id="265" r:id="rId11"/>
    <p:sldId id="266" r:id="rId12"/>
    <p:sldId id="258" r:id="rId13"/>
    <p:sldId id="268" r:id="rId14"/>
    <p:sldId id="273" r:id="rId15"/>
    <p:sldId id="269" r:id="rId16"/>
    <p:sldId id="270" r:id="rId17"/>
    <p:sldId id="277" r:id="rId18"/>
    <p:sldId id="271" r:id="rId19"/>
    <p:sldId id="275" r:id="rId20"/>
    <p:sldId id="272" r:id="rId21"/>
    <p:sldId id="284" r:id="rId22"/>
    <p:sldId id="274" r:id="rId23"/>
    <p:sldId id="278" r:id="rId24"/>
    <p:sldId id="280" r:id="rId25"/>
    <p:sldId id="281" r:id="rId26"/>
    <p:sldId id="282" r:id="rId27"/>
    <p:sldId id="279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6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0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6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0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013A-328D-4B6F-9270-7A9BEF99E8D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6FF0-1FD8-4598-B72E-D3F818A6A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8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r and mrs incred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22" y="770031"/>
            <a:ext cx="4268507" cy="59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847" y="355879"/>
            <a:ext cx="9144000" cy="15401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Debate Crash Course</a:t>
            </a:r>
            <a:br>
              <a:rPr lang="en-US" dirty="0" smtClean="0"/>
            </a:br>
            <a:r>
              <a:rPr lang="en-US" dirty="0" smtClean="0"/>
              <a:t>for Judges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847" y="5822576"/>
            <a:ext cx="9144000" cy="8068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Thank you for being here! You are incredible!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52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Give and Take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030178"/>
            <a:ext cx="10515600" cy="4011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Affirmative has rights to </a:t>
            </a:r>
            <a:r>
              <a:rPr lang="en-US" sz="4400" b="1" dirty="0" smtClean="0"/>
              <a:t>FIAT</a:t>
            </a:r>
            <a:r>
              <a:rPr lang="en-US" sz="4400" dirty="0" smtClean="0"/>
              <a:t> – rights to pass the plan through the U.S. Congress.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Negative has rights to request </a:t>
            </a:r>
            <a:r>
              <a:rPr lang="en-US" sz="4400" b="1" dirty="0" smtClean="0"/>
              <a:t>topicality</a:t>
            </a:r>
            <a:r>
              <a:rPr lang="en-US" sz="4400" dirty="0" smtClean="0"/>
              <a:t> – debate only the plans within the resolution.</a:t>
            </a:r>
            <a:endParaRPr lang="en-US" sz="4400" dirty="0"/>
          </a:p>
        </p:txBody>
      </p:sp>
      <p:pic>
        <p:nvPicPr>
          <p:cNvPr id="7" name="Picture 2" descr="Image result for fi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84" y="-208197"/>
            <a:ext cx="6477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“ground” are they talking about?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1425388"/>
            <a:ext cx="10515600" cy="5015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Quo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32812" y="2144632"/>
            <a:ext cx="2541494" cy="120368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Resolution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0" y="2824076"/>
            <a:ext cx="1411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Hunger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30706" y="2019958"/>
            <a:ext cx="170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Poverty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96235" y="4757005"/>
            <a:ext cx="21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Pollution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22577" y="5163671"/>
            <a:ext cx="307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Healthcare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506071" y="3926541"/>
            <a:ext cx="240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Education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1098177" y="1801906"/>
            <a:ext cx="2108946" cy="1099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Neg</a:t>
            </a:r>
            <a:r>
              <a:rPr lang="en-US" sz="3200" dirty="0" smtClean="0"/>
              <a:t> ground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8303559" y="1690688"/>
            <a:ext cx="1976718" cy="82990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AFF ground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2535" y="2803706"/>
            <a:ext cx="2660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Bad Haircuts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96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Arrival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71" y="1449106"/>
            <a:ext cx="10515600" cy="48037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Arrive </a:t>
            </a:r>
            <a:r>
              <a:rPr lang="en-US" sz="4000" dirty="0"/>
              <a:t>10-15 minutes prior to your first round </a:t>
            </a:r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4000" dirty="0"/>
              <a:t>R</a:t>
            </a:r>
            <a:r>
              <a:rPr lang="en-US" sz="4000" dirty="0" smtClean="0"/>
              <a:t>egister </a:t>
            </a:r>
            <a:r>
              <a:rPr lang="en-US" sz="4000" dirty="0"/>
              <a:t>at the </a:t>
            </a:r>
            <a:r>
              <a:rPr lang="en-US" sz="4000" dirty="0" smtClean="0"/>
              <a:t>Judges’ </a:t>
            </a:r>
            <a:r>
              <a:rPr lang="en-US" sz="4000" dirty="0"/>
              <a:t>Table, verify your room number, and receive the </a:t>
            </a:r>
            <a:r>
              <a:rPr lang="en-US" sz="4000" dirty="0" smtClean="0"/>
              <a:t>ballot. 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dirty="0" smtClean="0"/>
              <a:t>Food </a:t>
            </a:r>
            <a:r>
              <a:rPr lang="en-US" sz="4000" dirty="0"/>
              <a:t>and drinks </a:t>
            </a:r>
            <a:r>
              <a:rPr lang="en-US" sz="4000" dirty="0" smtClean="0"/>
              <a:t>@ the </a:t>
            </a:r>
            <a:r>
              <a:rPr lang="en-US" sz="4000" dirty="0"/>
              <a:t>Hospitality Room from </a:t>
            </a:r>
            <a:r>
              <a:rPr lang="en-US" sz="4000" dirty="0" smtClean="0"/>
              <a:t>9:30 </a:t>
            </a:r>
            <a:r>
              <a:rPr lang="en-US" sz="4000" dirty="0"/>
              <a:t>till </a:t>
            </a:r>
            <a:r>
              <a:rPr lang="en-US" sz="4000" dirty="0" smtClean="0"/>
              <a:t>4:00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89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Before the round begins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87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Invite </a:t>
            </a:r>
            <a:r>
              <a:rPr lang="en-US" sz="3200" b="1" dirty="0" smtClean="0"/>
              <a:t>teams to sign the ballot</a:t>
            </a:r>
            <a:r>
              <a:rPr lang="en-US" sz="3200" dirty="0" smtClean="0"/>
              <a:t>: they will introduce themselves and put their names on the ballot. Have a pen!</a:t>
            </a:r>
          </a:p>
          <a:p>
            <a:r>
              <a:rPr lang="en-US" sz="3200" dirty="0" smtClean="0"/>
              <a:t>“What is your </a:t>
            </a:r>
            <a:r>
              <a:rPr lang="en-US" sz="3200" b="1" dirty="0" smtClean="0"/>
              <a:t>paradigm</a:t>
            </a:r>
            <a:r>
              <a:rPr lang="en-US" sz="3200" dirty="0" smtClean="0"/>
              <a:t>?” – “I am a community judge. Please speak clearly, follow the rules, stay on time, and do your best.”</a:t>
            </a:r>
          </a:p>
          <a:p>
            <a:r>
              <a:rPr lang="en-US" sz="3200" dirty="0" smtClean="0"/>
              <a:t>“</a:t>
            </a:r>
            <a:r>
              <a:rPr lang="en-US" sz="3200" b="1" dirty="0" smtClean="0"/>
              <a:t>Road map on time?</a:t>
            </a:r>
            <a:r>
              <a:rPr lang="en-US" sz="3200" dirty="0" smtClean="0"/>
              <a:t>” – </a:t>
            </a:r>
            <a:r>
              <a:rPr lang="en-US" sz="3200" dirty="0" smtClean="0"/>
              <a:t>NO. </a:t>
            </a:r>
            <a:r>
              <a:rPr lang="en-US" sz="3200" dirty="0" smtClean="0"/>
              <a:t>It’s a KSHSAA rule.</a:t>
            </a:r>
          </a:p>
          <a:p>
            <a:r>
              <a:rPr lang="en-US" sz="3200" dirty="0" smtClean="0"/>
              <a:t>“May I use my phone for </a:t>
            </a:r>
            <a:r>
              <a:rPr lang="en-US" sz="3200" b="1" dirty="0" smtClean="0"/>
              <a:t>timing</a:t>
            </a:r>
            <a:r>
              <a:rPr lang="en-US" sz="3200" dirty="0" smtClean="0"/>
              <a:t>?” – Yes. On Airplane Mode.</a:t>
            </a:r>
          </a:p>
          <a:p>
            <a:r>
              <a:rPr lang="en-US" sz="3200" b="1" dirty="0" smtClean="0"/>
              <a:t>Judge is not </a:t>
            </a:r>
            <a:r>
              <a:rPr lang="en-US" sz="3200" dirty="0" smtClean="0"/>
              <a:t>allowed to </a:t>
            </a:r>
            <a:r>
              <a:rPr lang="en-US" sz="3200" b="1" dirty="0" smtClean="0"/>
              <a:t>time</a:t>
            </a:r>
            <a:r>
              <a:rPr lang="en-US" sz="3200" dirty="0" smtClean="0"/>
              <a:t> students’ speeches.</a:t>
            </a:r>
          </a:p>
          <a:p>
            <a:r>
              <a:rPr lang="en-US" sz="3200" dirty="0" smtClean="0"/>
              <a:t>Judge ready? – Yes!</a:t>
            </a:r>
          </a:p>
        </p:txBody>
      </p:sp>
    </p:spTree>
    <p:extLst>
      <p:ext uri="{BB962C8B-B14F-4D97-AF65-F5344CB8AC3E}">
        <p14:creationId xmlns:p14="http://schemas.microsoft.com/office/powerpoint/2010/main" val="2746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4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Observers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63" y="1325562"/>
            <a:ext cx="10515600" cy="48691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Students, parents, and coaches FROM the SAME SCHOOL as competitors may observe the round.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Observers from OTHER schools are NOT allowed.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Only observers from the AFF team are allowed to </a:t>
            </a:r>
            <a:r>
              <a:rPr lang="en-US" i="1" dirty="0" smtClean="0"/>
              <a:t>flow</a:t>
            </a:r>
            <a:r>
              <a:rPr lang="en-US" dirty="0" smtClean="0"/>
              <a:t> (take notes).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Observers are NOT allowed to COMMUNICATE with the debaters.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 case of any disputes, please send a student to the Judge Registration table to fetch 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97" y="1"/>
            <a:ext cx="10515600" cy="1026942"/>
          </a:xfrm>
        </p:spPr>
        <p:txBody>
          <a:bodyPr/>
          <a:lstStyle/>
          <a:p>
            <a:pPr algn="ctr"/>
            <a:r>
              <a:rPr lang="en-US" b="1" dirty="0" smtClean="0"/>
              <a:t>Time is important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93894" y="1026943"/>
            <a:ext cx="63585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Constructive Speeches</a:t>
            </a:r>
            <a:endParaRPr lang="en-US" sz="3200" b="1" u="sng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1st </a:t>
            </a:r>
            <a:r>
              <a:rPr lang="en-US" sz="2400" dirty="0" err="1">
                <a:solidFill>
                  <a:srgbClr val="FF0000"/>
                </a:solidFill>
              </a:rPr>
              <a:t>Aff</a:t>
            </a:r>
            <a:r>
              <a:rPr lang="en-US" sz="2400" dirty="0">
                <a:solidFill>
                  <a:srgbClr val="FF0000"/>
                </a:solidFill>
              </a:rPr>
              <a:t>. Constructive Speech 8 min.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1st </a:t>
            </a:r>
            <a:r>
              <a:rPr lang="en-US" sz="2400" dirty="0" err="1">
                <a:solidFill>
                  <a:srgbClr val="FF0000"/>
                </a:solidFill>
              </a:rPr>
              <a:t>Aff</a:t>
            </a:r>
            <a:r>
              <a:rPr lang="en-US" sz="2400" dirty="0" smtClean="0">
                <a:solidFill>
                  <a:srgbClr val="FF0000"/>
                </a:solidFill>
              </a:rPr>
              <a:t>. Is CX by 2nd Neg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3 </a:t>
            </a:r>
            <a:r>
              <a:rPr lang="en-US" sz="2400" dirty="0">
                <a:solidFill>
                  <a:srgbClr val="FF0000"/>
                </a:solidFill>
              </a:rPr>
              <a:t>min.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1st </a:t>
            </a:r>
            <a:r>
              <a:rPr lang="en-US" sz="2400" dirty="0"/>
              <a:t>Neg. Constructive Speech 8 min.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1st </a:t>
            </a:r>
            <a:r>
              <a:rPr lang="en-US" sz="2400" dirty="0"/>
              <a:t>Neg. is </a:t>
            </a:r>
            <a:r>
              <a:rPr lang="en-US" sz="2400" dirty="0" smtClean="0"/>
              <a:t>CX by </a:t>
            </a:r>
            <a:r>
              <a:rPr lang="en-US" sz="2400" dirty="0"/>
              <a:t>an </a:t>
            </a:r>
            <a:r>
              <a:rPr lang="en-US" sz="2400" dirty="0" smtClean="0"/>
              <a:t>1st </a:t>
            </a:r>
            <a:r>
              <a:rPr lang="en-US" sz="2400" dirty="0" err="1" smtClean="0"/>
              <a:t>Aff</a:t>
            </a:r>
            <a:r>
              <a:rPr lang="en-US" sz="2400" dirty="0"/>
              <a:t>. </a:t>
            </a:r>
            <a:r>
              <a:rPr lang="en-US" sz="2400" dirty="0" smtClean="0"/>
              <a:t>3 </a:t>
            </a:r>
            <a:r>
              <a:rPr lang="en-US" sz="2400" dirty="0"/>
              <a:t>min.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2nd </a:t>
            </a:r>
            <a:r>
              <a:rPr lang="en-US" sz="2400" dirty="0" err="1">
                <a:solidFill>
                  <a:srgbClr val="FF0000"/>
                </a:solidFill>
              </a:rPr>
              <a:t>Aff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Constructive </a:t>
            </a:r>
            <a:r>
              <a:rPr lang="en-US" sz="2400" dirty="0">
                <a:solidFill>
                  <a:srgbClr val="FF0000"/>
                </a:solidFill>
              </a:rPr>
              <a:t>Speech 8 min.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	2nd </a:t>
            </a:r>
            <a:r>
              <a:rPr lang="en-US" sz="2400" dirty="0" err="1">
                <a:solidFill>
                  <a:srgbClr val="FF0000"/>
                </a:solidFill>
              </a:rPr>
              <a:t>Aff</a:t>
            </a:r>
            <a:r>
              <a:rPr lang="en-US" sz="2400" dirty="0">
                <a:solidFill>
                  <a:srgbClr val="FF0000"/>
                </a:solidFill>
              </a:rPr>
              <a:t>. is </a:t>
            </a:r>
            <a:r>
              <a:rPr lang="en-US" sz="2400" dirty="0" smtClean="0">
                <a:solidFill>
                  <a:srgbClr val="FF0000"/>
                </a:solidFill>
              </a:rPr>
              <a:t>CX by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1st Neg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3 </a:t>
            </a:r>
            <a:r>
              <a:rPr lang="en-US" sz="2400" dirty="0">
                <a:solidFill>
                  <a:srgbClr val="FF0000"/>
                </a:solidFill>
              </a:rPr>
              <a:t>min.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2nd Neg. Constructive Speech 8 min.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2nd </a:t>
            </a:r>
            <a:r>
              <a:rPr lang="en-US" sz="2400" dirty="0"/>
              <a:t>Neg. is </a:t>
            </a:r>
            <a:r>
              <a:rPr lang="en-US" sz="2400" dirty="0" smtClean="0"/>
              <a:t>CX by </a:t>
            </a:r>
            <a:r>
              <a:rPr lang="en-US" sz="2400" dirty="0"/>
              <a:t>the </a:t>
            </a:r>
            <a:r>
              <a:rPr lang="en-US" sz="2400" dirty="0" smtClean="0"/>
              <a:t>2nd </a:t>
            </a:r>
            <a:r>
              <a:rPr lang="en-US" sz="2400" dirty="0" err="1" smtClean="0"/>
              <a:t>Aff</a:t>
            </a:r>
            <a:r>
              <a:rPr lang="en-US" sz="2400" dirty="0"/>
              <a:t>. </a:t>
            </a:r>
            <a:r>
              <a:rPr lang="en-US" sz="2400" dirty="0" smtClean="0"/>
              <a:t>3 </a:t>
            </a:r>
            <a:r>
              <a:rPr lang="en-US" sz="2400" dirty="0"/>
              <a:t>min.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990" y="1470696"/>
            <a:ext cx="38322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No new arguments from this point on – new evidence allowed.</a:t>
            </a:r>
          </a:p>
          <a:p>
            <a:endParaRPr lang="en-US" sz="2800" u="sng" dirty="0" smtClean="0"/>
          </a:p>
          <a:p>
            <a:r>
              <a:rPr lang="en-US" sz="2800" b="1" u="sng" dirty="0" smtClean="0"/>
              <a:t>Rebuttal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1st Negative </a:t>
            </a:r>
            <a:r>
              <a:rPr lang="en-US" sz="2400" dirty="0"/>
              <a:t>5 min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1st Affirmative </a:t>
            </a:r>
            <a:r>
              <a:rPr lang="en-US" sz="2400" dirty="0">
                <a:solidFill>
                  <a:srgbClr val="FF0000"/>
                </a:solidFill>
              </a:rPr>
              <a:t>5 min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2nd Negative </a:t>
            </a:r>
            <a:r>
              <a:rPr lang="en-US" sz="2400" dirty="0"/>
              <a:t>5 min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2nd Affirmative </a:t>
            </a:r>
            <a:r>
              <a:rPr lang="en-US" sz="2400" dirty="0">
                <a:solidFill>
                  <a:srgbClr val="FF0000"/>
                </a:solidFill>
              </a:rPr>
              <a:t>5 min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9" y="6146376"/>
            <a:ext cx="1179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Prep time is </a:t>
            </a:r>
            <a:r>
              <a:rPr lang="en-US" sz="2400" b="1" dirty="0" smtClean="0"/>
              <a:t>8 </a:t>
            </a:r>
            <a:r>
              <a:rPr lang="en-US" sz="2400" b="1" dirty="0" smtClean="0"/>
              <a:t>minutes for each team; can be taken in increments; can’t be used for speech.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11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7023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62" y="2287683"/>
            <a:ext cx="4291275" cy="2791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4" y="1429554"/>
            <a:ext cx="10515600" cy="858129"/>
          </a:xfrm>
        </p:spPr>
        <p:txBody>
          <a:bodyPr/>
          <a:lstStyle/>
          <a:p>
            <a:r>
              <a:rPr lang="en-US" b="1" dirty="0" smtClean="0"/>
              <a:t>Note taking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01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 taking: you can do it this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825625"/>
            <a:ext cx="5661212" cy="1576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Freestyle Script" panose="030804020302050B0404" pitchFamily="66" charset="0"/>
              </a:rPr>
              <a:t>1Aff- John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anose="03070402050302030203" pitchFamily="66" charset="0"/>
              </a:rPr>
              <a:t>Pl. </a:t>
            </a:r>
            <a:r>
              <a:rPr lang="en-US" b="1" dirty="0" smtClean="0">
                <a:latin typeface="Bradley Hand ITC" panose="03070402050302030203" pitchFamily="66" charset="0"/>
              </a:rPr>
              <a:t>stop sells to Taiwan b/c China</a:t>
            </a:r>
            <a:endParaRPr lang="en-US" b="1" dirty="0" smtClean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Bradley Hand ITC" panose="03070402050302030203" pitchFamily="66" charset="0"/>
              </a:rPr>
              <a:t>Adv. </a:t>
            </a:r>
            <a:r>
              <a:rPr lang="en-US" b="1" dirty="0" smtClean="0">
                <a:latin typeface="Bradley Hand ITC" panose="03070402050302030203" pitchFamily="66" charset="0"/>
              </a:rPr>
              <a:t>Terror. Good speaker. Strong CX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388" y="3415553"/>
            <a:ext cx="5943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reestyle Script" panose="030804020302050B0404" pitchFamily="66" charset="0"/>
              </a:rPr>
              <a:t>2Aff - Mary</a:t>
            </a:r>
          </a:p>
          <a:p>
            <a:r>
              <a:rPr lang="en-US" sz="2600" b="1" dirty="0" err="1">
                <a:latin typeface="Bradley Hand ITC" panose="03070402050302030203" pitchFamily="66" charset="0"/>
              </a:rPr>
              <a:t>Answ</a:t>
            </a:r>
            <a:r>
              <a:rPr lang="en-US" sz="2600" b="1" dirty="0">
                <a:latin typeface="Bradley Hand ITC" panose="03070402050302030203" pitchFamily="66" charset="0"/>
              </a:rPr>
              <a:t>. </a:t>
            </a:r>
            <a:r>
              <a:rPr lang="en-US" sz="2600" b="1" dirty="0">
                <a:latin typeface="Bradley Hand ITC" panose="03070402050302030203" pitchFamily="66" charset="0"/>
              </a:rPr>
              <a:t>T </a:t>
            </a:r>
            <a:r>
              <a:rPr lang="en-US" sz="2600" b="1" dirty="0" smtClean="0">
                <a:latin typeface="Bradley Hand ITC" panose="03070402050302030203" pitchFamily="66" charset="0"/>
              </a:rPr>
              <a:t>reduce, not ans. T </a:t>
            </a:r>
            <a:r>
              <a:rPr lang="en-US" sz="2600" b="1" dirty="0" err="1" smtClean="0">
                <a:latin typeface="Bradley Hand ITC" panose="03070402050302030203" pitchFamily="66" charset="0"/>
              </a:rPr>
              <a:t>substant</a:t>
            </a:r>
            <a:r>
              <a:rPr lang="en-US" sz="2600" b="1" dirty="0" smtClean="0">
                <a:latin typeface="Bradley Hand ITC" panose="03070402050302030203" pitchFamily="66" charset="0"/>
              </a:rPr>
              <a:t>.</a:t>
            </a:r>
            <a:endParaRPr lang="en-US" sz="2600" b="1" dirty="0">
              <a:latin typeface="Bradley Hand ITC" panose="03070402050302030203" pitchFamily="66" charset="0"/>
            </a:endParaRPr>
          </a:p>
          <a:p>
            <a:r>
              <a:rPr lang="en-US" sz="2600" b="1" dirty="0">
                <a:latin typeface="Bradley Hand ITC" panose="03070402050302030203" pitchFamily="66" charset="0"/>
              </a:rPr>
              <a:t>Need confidence in CX; didn’t answer </a:t>
            </a:r>
            <a:r>
              <a:rPr lang="en-US" sz="2600" b="1" dirty="0" smtClean="0">
                <a:latin typeface="Bradley Hand ITC" panose="03070402050302030203" pitchFamily="66" charset="0"/>
              </a:rPr>
              <a:t>terror; speak louder.</a:t>
            </a:r>
            <a:endParaRPr lang="en-US" sz="2600" b="1" dirty="0"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0494" y="1690688"/>
            <a:ext cx="53833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reestyle Script" panose="030804020302050B0404" pitchFamily="66" charset="0"/>
              </a:rPr>
              <a:t>1Neg. - Maria</a:t>
            </a:r>
          </a:p>
          <a:p>
            <a:r>
              <a:rPr lang="en-US" sz="2600" b="1" dirty="0">
                <a:latin typeface="Bradley Hand ITC" panose="03070402050302030203" pitchFamily="66" charset="0"/>
              </a:rPr>
              <a:t>T </a:t>
            </a:r>
            <a:r>
              <a:rPr lang="en-US" sz="2600" b="1" dirty="0" smtClean="0">
                <a:latin typeface="Bradley Hand ITC" panose="03070402050302030203" pitchFamily="66" charset="0"/>
              </a:rPr>
              <a:t>“reduce”, T “substantial”</a:t>
            </a:r>
          </a:p>
          <a:p>
            <a:r>
              <a:rPr lang="en-US" sz="2600" b="1" dirty="0" smtClean="0">
                <a:latin typeface="Bradley Hand ITC" panose="03070402050302030203" pitchFamily="66" charset="0"/>
              </a:rPr>
              <a:t>Terror not solved; </a:t>
            </a:r>
            <a:r>
              <a:rPr lang="en-US" sz="2600" b="1" dirty="0" err="1" smtClean="0">
                <a:latin typeface="Bradley Hand ITC" panose="03070402050302030203" pitchFamily="66" charset="0"/>
              </a:rPr>
              <a:t>Disad</a:t>
            </a:r>
            <a:r>
              <a:rPr lang="en-US" sz="2600" b="1" dirty="0" smtClean="0">
                <a:latin typeface="Bradley Hand ITC" panose="03070402050302030203" pitchFamily="66" charset="0"/>
              </a:rPr>
              <a:t>. China war w/ Taiwan. Need more evidence.</a:t>
            </a:r>
            <a:endParaRPr lang="en-US" sz="2600" b="1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3247" y="3520017"/>
            <a:ext cx="56522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reestyle Script" panose="030804020302050B0404" pitchFamily="66" charset="0"/>
              </a:rPr>
              <a:t>2Neg - Jose</a:t>
            </a:r>
          </a:p>
          <a:p>
            <a:r>
              <a:rPr lang="en-US" sz="2600" b="1" dirty="0">
                <a:latin typeface="Bradley Hand ITC" panose="03070402050302030203" pitchFamily="66" charset="0"/>
              </a:rPr>
              <a:t>No </a:t>
            </a:r>
            <a:r>
              <a:rPr lang="en-US" sz="2600" b="1" dirty="0" err="1">
                <a:latin typeface="Bradley Hand ITC" panose="03070402050302030203" pitchFamily="66" charset="0"/>
              </a:rPr>
              <a:t>solven</a:t>
            </a:r>
            <a:r>
              <a:rPr lang="en-US" sz="2600" b="1" dirty="0">
                <a:latin typeface="Bradley Hand ITC" panose="03070402050302030203" pitchFamily="66" charset="0"/>
              </a:rPr>
              <a:t>. </a:t>
            </a:r>
            <a:r>
              <a:rPr lang="en-US" sz="2600" b="1" dirty="0" smtClean="0">
                <a:latin typeface="Bradley Hand ITC" panose="03070402050302030203" pitchFamily="66" charset="0"/>
              </a:rPr>
              <a:t>No terror adv. No </a:t>
            </a:r>
            <a:r>
              <a:rPr lang="en-US" sz="2600" b="1" dirty="0" err="1" smtClean="0">
                <a:latin typeface="Bradley Hand ITC" panose="03070402050302030203" pitchFamily="66" charset="0"/>
              </a:rPr>
              <a:t>solv</a:t>
            </a:r>
            <a:r>
              <a:rPr lang="en-US" sz="2600" b="1" dirty="0" smtClean="0">
                <a:latin typeface="Bradley Hand ITC" panose="03070402050302030203" pitchFamily="66" charset="0"/>
              </a:rPr>
              <a:t>. China. Econ bad.</a:t>
            </a:r>
            <a:endParaRPr lang="en-US" sz="2600" b="1" dirty="0">
              <a:latin typeface="Bradley Hand ITC" panose="03070402050302030203" pitchFamily="66" charset="0"/>
            </a:endParaRPr>
          </a:p>
          <a:p>
            <a:r>
              <a:rPr lang="en-US" sz="2600" b="1" dirty="0" smtClean="0">
                <a:latin typeface="Bradley Hand ITC" panose="03070402050302030203" pitchFamily="66" charset="0"/>
              </a:rPr>
              <a:t>Strong </a:t>
            </a:r>
            <a:r>
              <a:rPr lang="en-US" sz="2600" b="1" dirty="0">
                <a:latin typeface="Bradley Hand ITC" panose="03070402050302030203" pitchFamily="66" charset="0"/>
              </a:rPr>
              <a:t>Rebuttal </a:t>
            </a:r>
            <a:r>
              <a:rPr lang="en-US" sz="2600" b="1" dirty="0" smtClean="0">
                <a:latin typeface="Bradley Hand ITC" panose="03070402050302030203" pitchFamily="66" charset="0"/>
              </a:rPr>
              <a:t>speech. </a:t>
            </a:r>
            <a:endParaRPr lang="en-US" sz="2600" b="1" dirty="0">
              <a:latin typeface="Bradley Hand ITC" panose="03070402050302030203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61212" y="1452282"/>
            <a:ext cx="372035" cy="3980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494" y="3402106"/>
            <a:ext cx="11739282" cy="117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2388" y="5373180"/>
            <a:ext cx="11403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Vote: T to </a:t>
            </a:r>
            <a:r>
              <a:rPr lang="en-US" sz="2800" b="1" dirty="0" err="1" smtClean="0">
                <a:latin typeface="Bradley Hand ITC" panose="03070402050302030203" pitchFamily="66" charset="0"/>
              </a:rPr>
              <a:t>Neg</a:t>
            </a:r>
            <a:r>
              <a:rPr lang="en-US" sz="2800" b="1" dirty="0" smtClean="0">
                <a:latin typeface="Bradley Hand ITC" panose="03070402050302030203" pitchFamily="66" charset="0"/>
              </a:rPr>
              <a:t>, </a:t>
            </a:r>
            <a:r>
              <a:rPr lang="en-US" sz="2800" b="1" dirty="0" smtClean="0">
                <a:latin typeface="Bradley Hand ITC" panose="03070402050302030203" pitchFamily="66" charset="0"/>
              </a:rPr>
              <a:t>Solvency to </a:t>
            </a:r>
            <a:r>
              <a:rPr lang="en-US" sz="2800" b="1" dirty="0" err="1" smtClean="0">
                <a:latin typeface="Bradley Hand ITC" panose="03070402050302030203" pitchFamily="66" charset="0"/>
              </a:rPr>
              <a:t>Neg</a:t>
            </a:r>
            <a:r>
              <a:rPr lang="en-US" sz="2800" b="1" dirty="0" smtClean="0">
                <a:latin typeface="Bradley Hand ITC" panose="03070402050302030203" pitchFamily="66" charset="0"/>
              </a:rPr>
              <a:t>, Economy – </a:t>
            </a:r>
            <a:r>
              <a:rPr lang="en-US" sz="2800" b="1" dirty="0" smtClean="0">
                <a:latin typeface="Bradley Hand ITC" panose="03070402050302030203" pitchFamily="66" charset="0"/>
              </a:rPr>
              <a:t>to </a:t>
            </a:r>
            <a:r>
              <a:rPr lang="en-US" sz="2800" b="1" dirty="0" err="1" smtClean="0">
                <a:latin typeface="Bradley Hand ITC" panose="03070402050302030203" pitchFamily="66" charset="0"/>
              </a:rPr>
              <a:t>Aff</a:t>
            </a:r>
            <a:r>
              <a:rPr lang="en-US" sz="2800" b="1" dirty="0" smtClean="0">
                <a:latin typeface="Bradley Hand ITC" panose="03070402050302030203" pitchFamily="66" charset="0"/>
              </a:rPr>
              <a:t>., Terror - </a:t>
            </a:r>
            <a:r>
              <a:rPr lang="en-US" sz="2800" b="1" dirty="0" err="1" smtClean="0">
                <a:latin typeface="Bradley Hand ITC" panose="03070402050302030203" pitchFamily="66" charset="0"/>
              </a:rPr>
              <a:t>Neg</a:t>
            </a:r>
            <a:endParaRPr lang="en-US" sz="2800" b="1" dirty="0" smtClean="0">
              <a:latin typeface="Bradley Hand ITC" panose="03070402050302030203" pitchFamily="66" charset="0"/>
            </a:endParaRPr>
          </a:p>
          <a:p>
            <a:r>
              <a:rPr lang="en-US" sz="2800" b="1" dirty="0" smtClean="0">
                <a:latin typeface="Bradley Hand ITC" panose="03070402050302030203" pitchFamily="66" charset="0"/>
              </a:rPr>
              <a:t>Decision: I vote </a:t>
            </a:r>
            <a:r>
              <a:rPr lang="en-US" sz="2800" b="1" dirty="0" err="1" smtClean="0">
                <a:latin typeface="Bradley Hand ITC" panose="03070402050302030203" pitchFamily="66" charset="0"/>
              </a:rPr>
              <a:t>Neg</a:t>
            </a:r>
            <a:r>
              <a:rPr lang="en-US" sz="2800" b="1" dirty="0" smtClean="0">
                <a:latin typeface="Bradley Hand ITC" panose="03070402050302030203" pitchFamily="66" charset="0"/>
              </a:rPr>
              <a:t> because </a:t>
            </a:r>
            <a:r>
              <a:rPr lang="en-US" sz="2800" b="1" dirty="0" err="1" smtClean="0">
                <a:latin typeface="Bradley Hand ITC" panose="03070402050302030203" pitchFamily="66" charset="0"/>
              </a:rPr>
              <a:t>Aff</a:t>
            </a:r>
            <a:r>
              <a:rPr lang="en-US" sz="2800" b="1" dirty="0" smtClean="0">
                <a:latin typeface="Bradley Hand ITC" panose="03070402050302030203" pitchFamily="66" charset="0"/>
              </a:rPr>
              <a:t> didn’t solve for relation w/ China and terror. </a:t>
            </a:r>
            <a:r>
              <a:rPr lang="en-US" sz="2800" b="1" dirty="0" smtClean="0">
                <a:latin typeface="Bradley Hand ITC" panose="03070402050302030203" pitchFamily="66" charset="0"/>
              </a:rPr>
              <a:t>Both teams are great speakers, but </a:t>
            </a:r>
            <a:r>
              <a:rPr lang="en-US" sz="2800" b="1" dirty="0" err="1" smtClean="0">
                <a:latin typeface="Bradley Hand ITC" panose="03070402050302030203" pitchFamily="66" charset="0"/>
              </a:rPr>
              <a:t>Aff</a:t>
            </a:r>
            <a:r>
              <a:rPr lang="en-US" sz="2800" b="1" dirty="0" smtClean="0">
                <a:latin typeface="Bradley Hand ITC" panose="03070402050302030203" pitchFamily="66" charset="0"/>
              </a:rPr>
              <a:t> needs more evidence.</a:t>
            </a:r>
            <a:endParaRPr lang="en-US" sz="2800" b="1" dirty="0">
              <a:latin typeface="Freestyle Script" panose="030804020302050B0404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5494" y="5231435"/>
            <a:ext cx="11568953" cy="37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Can you interact with the teams?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091"/>
            <a:ext cx="10515600" cy="469367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NOT DURING speeches – they are timed.</a:t>
            </a:r>
          </a:p>
          <a:p>
            <a:r>
              <a:rPr lang="en-US" sz="3600" dirty="0" smtClean="0"/>
              <a:t>You can ask teams to show you their evidence in case of a dispute ONLY (not authentic, cheating, unfair).</a:t>
            </a:r>
          </a:p>
          <a:p>
            <a:r>
              <a:rPr lang="en-US" sz="3600" dirty="0" smtClean="0"/>
              <a:t>It’s best to leave the questions until the end of the round.</a:t>
            </a:r>
          </a:p>
          <a:p>
            <a:r>
              <a:rPr lang="en-US" sz="3600" dirty="0" smtClean="0"/>
              <a:t>You can give students feedback and ask questions before you finish writing your ballot.</a:t>
            </a:r>
          </a:p>
          <a:p>
            <a:r>
              <a:rPr lang="en-US" sz="3600" dirty="0" smtClean="0"/>
              <a:t>DO NOT REVEAL your DECISION. Don’t show the ballot</a:t>
            </a:r>
          </a:p>
        </p:txBody>
      </p:sp>
    </p:spTree>
    <p:extLst>
      <p:ext uri="{BB962C8B-B14F-4D97-AF65-F5344CB8AC3E}">
        <p14:creationId xmlns:p14="http://schemas.microsoft.com/office/powerpoint/2010/main" val="3241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Making Your Decision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1" y="995082"/>
            <a:ext cx="11577917" cy="2850777"/>
          </a:xfrm>
        </p:spPr>
        <p:txBody>
          <a:bodyPr/>
          <a:lstStyle/>
          <a:p>
            <a:r>
              <a:rPr lang="en-US" sz="3200" b="1" dirty="0" smtClean="0"/>
              <a:t>You cannot make a mistake</a:t>
            </a:r>
            <a:r>
              <a:rPr lang="en-US" sz="3200" dirty="0" smtClean="0"/>
              <a:t>. A better debater always wins.</a:t>
            </a:r>
          </a:p>
          <a:p>
            <a:r>
              <a:rPr lang="en-US" sz="3200" dirty="0" smtClean="0"/>
              <a:t>Teams are assigned </a:t>
            </a:r>
            <a:r>
              <a:rPr lang="en-US" sz="3200" dirty="0" err="1" smtClean="0"/>
              <a:t>Aff</a:t>
            </a:r>
            <a:r>
              <a:rPr lang="en-US" sz="3200" dirty="0" smtClean="0"/>
              <a:t> and </a:t>
            </a:r>
            <a:r>
              <a:rPr lang="en-US" sz="3200" dirty="0" err="1" smtClean="0"/>
              <a:t>Neg</a:t>
            </a:r>
            <a:r>
              <a:rPr lang="en-US" sz="3200" dirty="0" smtClean="0"/>
              <a:t> sides – don’t hold it against them.</a:t>
            </a:r>
          </a:p>
          <a:p>
            <a:r>
              <a:rPr lang="en-US" sz="3200" b="1" dirty="0" smtClean="0"/>
              <a:t>Do not participate is debate – judge it!</a:t>
            </a:r>
          </a:p>
          <a:p>
            <a:r>
              <a:rPr lang="en-US" sz="3200" dirty="0" smtClean="0"/>
              <a:t>You are </a:t>
            </a:r>
            <a:r>
              <a:rPr lang="en-US" sz="3200" b="1" dirty="0" smtClean="0"/>
              <a:t>not voting for the issue </a:t>
            </a:r>
            <a:r>
              <a:rPr lang="en-US" sz="3200" dirty="0" smtClean="0"/>
              <a:t>– you are </a:t>
            </a:r>
            <a:r>
              <a:rPr lang="en-US" sz="3200" b="1" dirty="0" smtClean="0"/>
              <a:t>voting for a better debate</a:t>
            </a:r>
            <a:r>
              <a:rPr lang="en-US" sz="3200" dirty="0" smtClean="0"/>
              <a:t> </a:t>
            </a:r>
            <a:r>
              <a:rPr lang="en-US" sz="3200" b="1" dirty="0" smtClean="0"/>
              <a:t>team</a:t>
            </a:r>
            <a:r>
              <a:rPr lang="en-US" sz="3200" dirty="0" smtClean="0"/>
              <a:t>, the one who delivered their argument better.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soccer players and re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63" y="3740243"/>
            <a:ext cx="4572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496" y="3630706"/>
            <a:ext cx="76186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Assign the </a:t>
            </a:r>
            <a:r>
              <a:rPr lang="en-US" sz="3200" b="1" dirty="0" smtClean="0"/>
              <a:t>winner</a:t>
            </a:r>
            <a:r>
              <a:rPr lang="en-US" sz="3200" dirty="0" smtClean="0"/>
              <a:t>. </a:t>
            </a:r>
            <a:r>
              <a:rPr lang="en-US" sz="3200" b="1" dirty="0" smtClean="0"/>
              <a:t>Rate </a:t>
            </a:r>
            <a:r>
              <a:rPr lang="en-US" sz="3200" b="1" dirty="0" smtClean="0"/>
              <a:t>the speakers </a:t>
            </a:r>
            <a:r>
              <a:rPr lang="en-US" sz="3200" dirty="0" smtClean="0"/>
              <a:t>– the </a:t>
            </a:r>
            <a:r>
              <a:rPr lang="en-US" sz="3200" u="sng" dirty="0" smtClean="0"/>
              <a:t>winning team must receive </a:t>
            </a:r>
            <a:r>
              <a:rPr lang="en-US" sz="3200" u="sng" dirty="0" smtClean="0"/>
              <a:t>no mere than 5 </a:t>
            </a:r>
            <a:r>
              <a:rPr lang="en-US" sz="3200" u="sng" dirty="0" smtClean="0"/>
              <a:t>speaking </a:t>
            </a:r>
            <a:r>
              <a:rPr lang="en-US" sz="3200" u="sng" dirty="0" smtClean="0"/>
              <a:t>points .</a:t>
            </a:r>
            <a:endParaRPr lang="en-US" sz="3200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Explain your decision</a:t>
            </a:r>
            <a:r>
              <a:rPr lang="en-US" sz="3200" dirty="0"/>
              <a:t>.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Give</a:t>
            </a:r>
            <a:r>
              <a:rPr lang="en-US" sz="3200" dirty="0" smtClean="0"/>
              <a:t> some </a:t>
            </a:r>
            <a:r>
              <a:rPr lang="en-US" sz="3200" b="1" dirty="0" smtClean="0"/>
              <a:t>specific feedback </a:t>
            </a:r>
            <a:r>
              <a:rPr lang="en-US" sz="3200" dirty="0" smtClean="0"/>
              <a:t>to each student, or at least each team.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75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4751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Don’t panic!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" y="5768788"/>
            <a:ext cx="11967883" cy="9326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You are a voter. You cannot be wrong!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536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1"/>
            <a:ext cx="10515600" cy="978794"/>
          </a:xfrm>
        </p:spPr>
        <p:txBody>
          <a:bodyPr/>
          <a:lstStyle/>
          <a:p>
            <a:pPr algn="ctr"/>
            <a:r>
              <a:rPr lang="en-US" b="1" dirty="0" smtClean="0"/>
              <a:t>Giving verbal and written feedback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113" y="3295287"/>
            <a:ext cx="5089168" cy="3503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746" y="3243772"/>
            <a:ext cx="2645951" cy="36060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978795"/>
            <a:ext cx="11269015" cy="2150771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Be respectful </a:t>
            </a:r>
            <a:r>
              <a:rPr lang="en-US" sz="3600" dirty="0" smtClean="0"/>
              <a:t>– you are an adult, you must set an example. Don’t say or write mean things.</a:t>
            </a:r>
          </a:p>
          <a:p>
            <a:r>
              <a:rPr lang="en-US" sz="3600" b="1" dirty="0" smtClean="0"/>
              <a:t>Be fair </a:t>
            </a:r>
            <a:r>
              <a:rPr lang="en-US" sz="3600" dirty="0" smtClean="0"/>
              <a:t>– don’t discriminate against girls, weaker debaters, kids who don’t “look good.”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228" y="2962142"/>
            <a:ext cx="7177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600" b="1" dirty="0"/>
              <a:t>Be</a:t>
            </a:r>
            <a:r>
              <a:rPr lang="en-US" sz="3600" dirty="0"/>
              <a:t> </a:t>
            </a:r>
            <a:r>
              <a:rPr lang="en-US" sz="3600" b="1" dirty="0"/>
              <a:t>constructive</a:t>
            </a:r>
            <a:r>
              <a:rPr lang="en-US" sz="3600" dirty="0"/>
              <a:t> – phrase your </a:t>
            </a:r>
            <a:r>
              <a:rPr lang="en-US" sz="3600" dirty="0" smtClean="0"/>
              <a:t>comments in positive way: “Make eye contact” vs. “Don’t stare at the computer”; “Research …” vs. “You have no clue about …”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600" b="1" dirty="0" smtClean="0"/>
              <a:t>Explain your choice - Write something!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002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Filling the Ballot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2" y="1479176"/>
            <a:ext cx="10950388" cy="500230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600" dirty="0"/>
              <a:t>Choose the winner – no ties.</a:t>
            </a:r>
          </a:p>
          <a:p>
            <a:pPr lvl="1"/>
            <a:r>
              <a:rPr lang="en-US" sz="3600" dirty="0" smtClean="0"/>
              <a:t>Write </a:t>
            </a:r>
            <a:r>
              <a:rPr lang="en-US" sz="3600" dirty="0"/>
              <a:t>the reason for your decision (why did you choose </a:t>
            </a:r>
            <a:r>
              <a:rPr lang="en-US" sz="3600" dirty="0" err="1"/>
              <a:t>Aff</a:t>
            </a:r>
            <a:r>
              <a:rPr lang="en-US" sz="3600" dirty="0"/>
              <a:t> or </a:t>
            </a:r>
            <a:r>
              <a:rPr lang="en-US" sz="3600" dirty="0" err="1"/>
              <a:t>Neg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Rank the speakers from 1 (best) to 4 (weakest) – no ties. </a:t>
            </a:r>
            <a:endParaRPr lang="en-US" sz="3600" dirty="0" smtClean="0"/>
          </a:p>
          <a:p>
            <a:pPr lvl="1"/>
            <a:r>
              <a:rPr lang="en-US" sz="3600" dirty="0" smtClean="0"/>
              <a:t>The </a:t>
            </a:r>
            <a:r>
              <a:rPr lang="en-US" sz="3600" dirty="0"/>
              <a:t>winning team’s speakers’ points must be 5 or less (1+2, 1+3, or 2+3).</a:t>
            </a:r>
          </a:p>
          <a:p>
            <a:pPr lvl="1"/>
            <a:r>
              <a:rPr lang="en-US" sz="3600" dirty="0"/>
              <a:t>Give the speakers constructive criticism of their performance </a:t>
            </a:r>
          </a:p>
          <a:p>
            <a:pPr lvl="1"/>
            <a:r>
              <a:rPr lang="en-US" sz="3600" dirty="0"/>
              <a:t>Sign the ballot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73305"/>
          </a:xfrm>
        </p:spPr>
        <p:txBody>
          <a:bodyPr/>
          <a:lstStyle/>
          <a:p>
            <a:pPr algn="ctr"/>
            <a:r>
              <a:rPr lang="en-US" dirty="0" smtClean="0"/>
              <a:t>Decision based on Stock Issues: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1" y="1936376"/>
            <a:ext cx="11510682" cy="4625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1. Significance/Harms</a:t>
            </a:r>
            <a:endParaRPr lang="en-US" sz="3200" b="1" dirty="0"/>
          </a:p>
          <a:p>
            <a:pPr marL="0" lv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Affirmative will try to prove that there is a significant problem in the present system (status quo). </a:t>
            </a:r>
            <a:endParaRPr lang="en-US" sz="3200" dirty="0" smtClean="0"/>
          </a:p>
          <a:p>
            <a:pPr marL="457200" indent="0">
              <a:buNone/>
            </a:pPr>
            <a:r>
              <a:rPr lang="en-US" dirty="0" smtClean="0"/>
              <a:t>Example: </a:t>
            </a:r>
            <a:r>
              <a:rPr lang="en-US" i="1" dirty="0" smtClean="0"/>
              <a:t>The U.S. major buyer of arms is Saudi Arabia. They use arms against Yemen civil population.</a:t>
            </a:r>
          </a:p>
          <a:p>
            <a:pPr marL="0" lv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Negative will </a:t>
            </a:r>
            <a:r>
              <a:rPr lang="en-US" sz="3200" dirty="0" smtClean="0"/>
              <a:t>try to </a:t>
            </a:r>
            <a:r>
              <a:rPr lang="en-US" sz="3200" dirty="0"/>
              <a:t>prove that there is no problem or the problem is not </a:t>
            </a:r>
            <a:r>
              <a:rPr lang="en-US" sz="3200" dirty="0" smtClean="0"/>
              <a:t>significant</a:t>
            </a:r>
            <a:r>
              <a:rPr lang="en-US" i="1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09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73305"/>
          </a:xfrm>
        </p:spPr>
        <p:txBody>
          <a:bodyPr/>
          <a:lstStyle/>
          <a:p>
            <a:pPr algn="ctr"/>
            <a:r>
              <a:rPr lang="en-US" dirty="0" smtClean="0"/>
              <a:t>Decision based on Stock Issues: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1465729"/>
            <a:ext cx="11510682" cy="46257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2</a:t>
            </a:r>
            <a:r>
              <a:rPr lang="en-US" sz="3200" b="1" dirty="0" smtClean="0"/>
              <a:t>. Inherency</a:t>
            </a:r>
            <a:endParaRPr lang="en-US" sz="3200" b="1" dirty="0"/>
          </a:p>
          <a:p>
            <a:pPr marL="0" lvl="0" indent="0">
              <a:buNone/>
            </a:pPr>
            <a:r>
              <a:rPr lang="en-US" sz="3200" dirty="0"/>
              <a:t>The Affirmative will try to prove that there is no current or pending solution to the described </a:t>
            </a:r>
            <a:r>
              <a:rPr lang="en-US" sz="3200" dirty="0" smtClean="0"/>
              <a:t>problem.</a:t>
            </a:r>
          </a:p>
          <a:p>
            <a:pPr marL="914400" lvl="0" indent="0">
              <a:buNone/>
            </a:pPr>
            <a:r>
              <a:rPr lang="en-US" i="1" dirty="0" smtClean="0"/>
              <a:t>Example: </a:t>
            </a:r>
            <a:r>
              <a:rPr lang="en-US" i="1" dirty="0" smtClean="0"/>
              <a:t>President Trump vetoed all Congress’s attempts to reduce sales. Let’s stop selling to Saudi completely.</a:t>
            </a:r>
            <a:endParaRPr lang="en-US" i="1" dirty="0"/>
          </a:p>
          <a:p>
            <a:pPr marL="0" lvl="0" indent="0">
              <a:buNone/>
            </a:pPr>
            <a:endParaRPr lang="en-US" sz="3200" dirty="0" smtClean="0"/>
          </a:p>
          <a:p>
            <a:pPr marL="0" lv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Negative will try to prove that the current system already solved or is solving the </a:t>
            </a:r>
            <a:r>
              <a:rPr lang="en-US" sz="3200" dirty="0" smtClean="0"/>
              <a:t>problem.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914400" indent="0">
              <a:buNone/>
            </a:pPr>
            <a:r>
              <a:rPr lang="en-US" i="1" dirty="0" smtClean="0"/>
              <a:t>Example: </a:t>
            </a:r>
            <a:r>
              <a:rPr lang="en-US" i="1" dirty="0" smtClean="0"/>
              <a:t>The U.S. leads negotiations with Saudi about Yemen.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954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73305"/>
          </a:xfrm>
        </p:spPr>
        <p:txBody>
          <a:bodyPr/>
          <a:lstStyle/>
          <a:p>
            <a:pPr algn="ctr"/>
            <a:r>
              <a:rPr lang="en-US" dirty="0" smtClean="0"/>
              <a:t>Decision based on Stock Issues: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1465729"/>
            <a:ext cx="11510682" cy="462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3. Topicality</a:t>
            </a:r>
            <a:endParaRPr lang="en-US" sz="3200" b="1" dirty="0"/>
          </a:p>
          <a:p>
            <a:pPr marL="0" lvl="0" indent="0">
              <a:buNone/>
            </a:pPr>
            <a:r>
              <a:rPr lang="en-US" sz="3200" dirty="0"/>
              <a:t>The Affirmative must build their case </a:t>
            </a:r>
            <a:r>
              <a:rPr lang="en-US" sz="3200" dirty="0" smtClean="0"/>
              <a:t>only </a:t>
            </a:r>
            <a:r>
              <a:rPr lang="en-US" sz="3200" dirty="0"/>
              <a:t>within the framework of the Resolution (see above Debate Topic). </a:t>
            </a:r>
            <a:endParaRPr lang="en-US" sz="3200" dirty="0" smtClean="0"/>
          </a:p>
          <a:p>
            <a:pPr marL="457200" lvl="0" indent="0">
              <a:buNone/>
            </a:pPr>
            <a:r>
              <a:rPr lang="en-US" i="1" dirty="0" smtClean="0"/>
              <a:t>Example: Plan: The U.S.F.G. must </a:t>
            </a:r>
            <a:r>
              <a:rPr lang="en-US" i="1" dirty="0" smtClean="0"/>
              <a:t>stop sales of </a:t>
            </a:r>
            <a:r>
              <a:rPr lang="en-US" i="1" dirty="0" smtClean="0"/>
              <a:t>handguns </a:t>
            </a:r>
            <a:r>
              <a:rPr lang="en-US" i="1" dirty="0" smtClean="0"/>
              <a:t>to Philippines.</a:t>
            </a:r>
            <a:endParaRPr lang="en-US" i="1" dirty="0" smtClean="0"/>
          </a:p>
          <a:p>
            <a:pPr marL="0" lv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Negative will try to prove that the plan is not topical </a:t>
            </a:r>
            <a:r>
              <a:rPr lang="en-US" sz="3200" i="1" dirty="0"/>
              <a:t>(i.e. </a:t>
            </a:r>
            <a:r>
              <a:rPr lang="en-US" sz="3200" i="1" dirty="0" smtClean="0"/>
              <a:t>“handguns” are not “arms”; “stop” </a:t>
            </a:r>
            <a:r>
              <a:rPr lang="en-US" sz="3200" i="1" dirty="0" smtClean="0"/>
              <a:t>does </a:t>
            </a:r>
            <a:r>
              <a:rPr lang="en-US" sz="3200" i="1" dirty="0" smtClean="0"/>
              <a:t>not mean </a:t>
            </a:r>
            <a:r>
              <a:rPr lang="en-US" sz="3200" i="1" dirty="0"/>
              <a:t>“reduce,” etc.)</a:t>
            </a:r>
          </a:p>
          <a:p>
            <a:pPr marL="0" lvl="0" indent="0">
              <a:buNone/>
            </a:pPr>
            <a:endParaRPr lang="en-US" sz="3200" dirty="0" smtClean="0"/>
          </a:p>
          <a:p>
            <a:pPr lvl="0"/>
            <a:r>
              <a:rPr lang="en-US" sz="3200" b="1" dirty="0" smtClean="0"/>
              <a:t>If </a:t>
            </a:r>
            <a:r>
              <a:rPr lang="en-US" sz="3200" b="1" dirty="0"/>
              <a:t>the judge agrees that the </a:t>
            </a:r>
            <a:r>
              <a:rPr lang="en-US" sz="3200" b="1" dirty="0" smtClean="0"/>
              <a:t>Plan </a:t>
            </a:r>
            <a:r>
              <a:rPr lang="en-US" sz="3200" b="1" dirty="0"/>
              <a:t>is non-topical, the </a:t>
            </a:r>
            <a:r>
              <a:rPr lang="en-US" sz="3200" b="1" dirty="0" err="1"/>
              <a:t>Neg</a:t>
            </a:r>
            <a:r>
              <a:rPr lang="en-US" sz="3200" b="1" dirty="0"/>
              <a:t> wins!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19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73305"/>
          </a:xfrm>
        </p:spPr>
        <p:txBody>
          <a:bodyPr/>
          <a:lstStyle/>
          <a:p>
            <a:pPr algn="ctr"/>
            <a:r>
              <a:rPr lang="en-US" dirty="0" smtClean="0"/>
              <a:t>Decision based on Stock Issues: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1465729"/>
            <a:ext cx="11510682" cy="4625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4</a:t>
            </a:r>
            <a:r>
              <a:rPr lang="en-US" sz="3200" b="1" dirty="0" smtClean="0"/>
              <a:t>. Solvency</a:t>
            </a:r>
            <a:endParaRPr lang="en-US" sz="3200" b="1" dirty="0"/>
          </a:p>
          <a:p>
            <a:pPr marL="0" lvl="0" indent="0">
              <a:buNone/>
            </a:pPr>
            <a:r>
              <a:rPr lang="en-US" sz="3200" dirty="0"/>
              <a:t>The Affirmative must </a:t>
            </a:r>
            <a:r>
              <a:rPr lang="en-US" sz="3200" dirty="0" smtClean="0"/>
              <a:t>solve the harms that they identified in their case.</a:t>
            </a:r>
          </a:p>
          <a:p>
            <a:pPr marL="457200" lvl="0" indent="0">
              <a:buNone/>
            </a:pPr>
            <a:r>
              <a:rPr lang="en-US" i="1" dirty="0" smtClean="0"/>
              <a:t>Example: </a:t>
            </a:r>
            <a:r>
              <a:rPr lang="en-US" i="1" dirty="0" smtClean="0"/>
              <a:t>Stopping arms sales reduces terrorism in the region.</a:t>
            </a:r>
            <a:endParaRPr lang="en-US" i="1" dirty="0"/>
          </a:p>
          <a:p>
            <a:pPr marL="0" lv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Negative will try to prove that the plan </a:t>
            </a:r>
            <a:r>
              <a:rPr lang="en-US" sz="3200" dirty="0" smtClean="0"/>
              <a:t>does not solve the problem.</a:t>
            </a:r>
            <a:endParaRPr lang="en-US" sz="3200" dirty="0"/>
          </a:p>
          <a:p>
            <a:pPr marL="457200" indent="0">
              <a:buNone/>
            </a:pPr>
            <a:r>
              <a:rPr lang="en-US" i="1" dirty="0"/>
              <a:t>Example: </a:t>
            </a:r>
            <a:r>
              <a:rPr lang="en-US" i="1" dirty="0" smtClean="0"/>
              <a:t>Stopping arms sales reduces hegemony of the U.S. in the world.</a:t>
            </a:r>
            <a:endParaRPr lang="en-US" i="1" dirty="0" smtClean="0"/>
          </a:p>
          <a:p>
            <a:pPr marL="457200" indent="0">
              <a:buNone/>
            </a:pPr>
            <a:endParaRPr lang="en-US" dirty="0" smtClean="0"/>
          </a:p>
          <a:p>
            <a:pPr lvl="0"/>
            <a:r>
              <a:rPr lang="en-US" sz="3200" b="1" dirty="0" smtClean="0"/>
              <a:t>If </a:t>
            </a:r>
            <a:r>
              <a:rPr lang="en-US" sz="3200" b="1" dirty="0"/>
              <a:t>the judge agrees that the </a:t>
            </a:r>
            <a:r>
              <a:rPr lang="en-US" sz="3200" b="1" dirty="0" smtClean="0"/>
              <a:t>Plan does not solve, </a:t>
            </a:r>
            <a:r>
              <a:rPr lang="en-US" sz="3200" b="1" dirty="0" err="1" smtClean="0"/>
              <a:t>Neg</a:t>
            </a:r>
            <a:r>
              <a:rPr lang="en-US" sz="3200" b="1" dirty="0" smtClean="0"/>
              <a:t> wins</a:t>
            </a:r>
            <a:r>
              <a:rPr lang="en-US" sz="3200" b="1" dirty="0"/>
              <a:t>!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22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73305"/>
          </a:xfrm>
        </p:spPr>
        <p:txBody>
          <a:bodyPr/>
          <a:lstStyle/>
          <a:p>
            <a:pPr algn="ctr"/>
            <a:r>
              <a:rPr lang="en-US" dirty="0" smtClean="0"/>
              <a:t>Decision based on Stock Issues: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1465729"/>
            <a:ext cx="11510682" cy="4625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5. Advantages</a:t>
            </a:r>
            <a:endParaRPr lang="en-US" sz="3200" b="1" dirty="0"/>
          </a:p>
          <a:p>
            <a:pPr marL="0" lvl="0" indent="0">
              <a:buNone/>
            </a:pPr>
            <a:r>
              <a:rPr lang="en-US" sz="3200" dirty="0"/>
              <a:t>The Affirmative </a:t>
            </a:r>
            <a:r>
              <a:rPr lang="en-US" sz="3200" dirty="0" smtClean="0"/>
              <a:t>may provide several additional advantages that will happen as a result of the Plan</a:t>
            </a:r>
          </a:p>
          <a:p>
            <a:pPr marL="457200" lvl="0" indent="0">
              <a:buNone/>
            </a:pPr>
            <a:r>
              <a:rPr lang="en-US" i="1" dirty="0" smtClean="0"/>
              <a:t>Example: Economy improves when </a:t>
            </a:r>
            <a:r>
              <a:rPr lang="en-US" i="1" dirty="0" smtClean="0"/>
              <a:t>we sell less guns.</a:t>
            </a:r>
            <a:endParaRPr lang="en-US" i="1" dirty="0"/>
          </a:p>
          <a:p>
            <a:pPr marL="0" lv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Negative will try to prove that </a:t>
            </a:r>
            <a:r>
              <a:rPr lang="en-US" sz="3200" dirty="0" smtClean="0"/>
              <a:t>Advantages are not real or not significant to outweigh Disadvantages</a:t>
            </a:r>
            <a:endParaRPr lang="en-US" sz="3200" dirty="0"/>
          </a:p>
          <a:p>
            <a:pPr marL="457200" indent="0">
              <a:buNone/>
            </a:pPr>
            <a:r>
              <a:rPr lang="en-US" i="1" dirty="0"/>
              <a:t>Example: </a:t>
            </a:r>
            <a:r>
              <a:rPr lang="en-US" i="1" dirty="0" smtClean="0"/>
              <a:t>China will start nuclear war if we’ll stop selling guns</a:t>
            </a:r>
            <a:r>
              <a:rPr lang="en-US" i="1" dirty="0" smtClean="0"/>
              <a:t>.</a:t>
            </a:r>
            <a:endParaRPr lang="en-US" i="1" dirty="0" smtClean="0"/>
          </a:p>
          <a:p>
            <a:pPr marL="457200" indent="0">
              <a:buNone/>
            </a:pPr>
            <a:endParaRPr lang="en-US" dirty="0" smtClean="0"/>
          </a:p>
          <a:p>
            <a:pPr lvl="0"/>
            <a:r>
              <a:rPr lang="en-US" sz="3200" b="1" dirty="0"/>
              <a:t>T</a:t>
            </a:r>
            <a:r>
              <a:rPr lang="en-US" sz="3200" b="1" dirty="0" smtClean="0"/>
              <a:t>he judge should weigh the impact of Advantages vs. </a:t>
            </a:r>
            <a:r>
              <a:rPr lang="en-US" sz="3200" b="1" dirty="0" err="1" smtClean="0"/>
              <a:t>Disads</a:t>
            </a:r>
            <a:r>
              <a:rPr lang="en-US" sz="3200" b="1" dirty="0" smtClean="0"/>
              <a:t>.</a:t>
            </a:r>
            <a:endParaRPr lang="en-US" sz="3200" b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24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Based on Common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573306"/>
            <a:ext cx="10735235" cy="467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a </a:t>
            </a:r>
            <a:r>
              <a:rPr lang="en-US" dirty="0"/>
              <a:t>real world </a:t>
            </a:r>
            <a:r>
              <a:rPr lang="en-US" dirty="0" smtClean="0"/>
              <a:t>voter,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can judge the outcomes of the round based on which team presents a better argument, creates a better educational event, or are better speakers/debaters.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</a:t>
            </a:r>
            <a:r>
              <a:rPr lang="en-US" dirty="0"/>
              <a:t>strive to be objective and refrain from basing your judgment on </a:t>
            </a:r>
            <a:r>
              <a:rPr lang="en-US" dirty="0" smtClean="0"/>
              <a:t>your </a:t>
            </a:r>
            <a:r>
              <a:rPr lang="en-US" dirty="0"/>
              <a:t>political beliefs. </a:t>
            </a: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Example of bias decision: </a:t>
            </a:r>
            <a:r>
              <a:rPr lang="en-US" i="1" dirty="0" err="1"/>
              <a:t>Aff</a:t>
            </a:r>
            <a:r>
              <a:rPr lang="en-US" i="1" dirty="0"/>
              <a:t> presented a </a:t>
            </a:r>
            <a:r>
              <a:rPr lang="en-US" i="1" dirty="0" smtClean="0"/>
              <a:t>strong argument for stopping selling arms to Mexico, and </a:t>
            </a:r>
            <a:r>
              <a:rPr lang="en-US" b="1" i="1" dirty="0" err="1" smtClean="0"/>
              <a:t>Neg</a:t>
            </a:r>
            <a:r>
              <a:rPr lang="en-US" b="1" i="1" dirty="0" smtClean="0"/>
              <a:t> didn’t say anything about</a:t>
            </a:r>
            <a:r>
              <a:rPr lang="en-US" i="1" dirty="0" smtClean="0"/>
              <a:t> </a:t>
            </a:r>
            <a:r>
              <a:rPr lang="en-US" b="1" i="1" dirty="0" smtClean="0"/>
              <a:t>economy</a:t>
            </a:r>
            <a:r>
              <a:rPr lang="en-US" i="1" dirty="0" smtClean="0"/>
              <a:t>, but </a:t>
            </a:r>
            <a:r>
              <a:rPr lang="en-US" b="1" i="1" dirty="0" smtClean="0"/>
              <a:t>you think that it will hurt economy</a:t>
            </a:r>
            <a:r>
              <a:rPr lang="en-US" i="1" dirty="0" smtClean="0"/>
              <a:t>, so you vote Neg.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9030"/>
            <a:ext cx="9659471" cy="1325563"/>
          </a:xfrm>
        </p:spPr>
        <p:txBody>
          <a:bodyPr/>
          <a:lstStyle/>
          <a:p>
            <a:pPr algn="ctr"/>
            <a:r>
              <a:rPr lang="en-US" b="1" dirty="0" smtClean="0"/>
              <a:t>Thank You for Judging!</a:t>
            </a:r>
            <a:endParaRPr lang="en-US" b="1" dirty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88" y="459030"/>
            <a:ext cx="3333564" cy="58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152682">
            <a:off x="2603427" y="2713639"/>
            <a:ext cx="5446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Freestyle Script" panose="030804020302050B0404" pitchFamily="66" charset="0"/>
              </a:rPr>
              <a:t>Sincerely,</a:t>
            </a:r>
          </a:p>
          <a:p>
            <a:r>
              <a:rPr lang="en-US" sz="7200" dirty="0">
                <a:latin typeface="Freestyle Script" panose="030804020302050B0404" pitchFamily="66" charset="0"/>
              </a:rPr>
              <a:t>S</a:t>
            </a:r>
            <a:r>
              <a:rPr lang="en-US" sz="7200" dirty="0" smtClean="0">
                <a:latin typeface="Freestyle Script" panose="030804020302050B0404" pitchFamily="66" charset="0"/>
              </a:rPr>
              <a:t>acred Heart Debate</a:t>
            </a:r>
            <a:endParaRPr lang="en-US" sz="72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229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What is </a:t>
            </a:r>
            <a:r>
              <a:rPr lang="en-US" b="1" dirty="0"/>
              <a:t>P</a:t>
            </a:r>
            <a:r>
              <a:rPr lang="en-US" b="1" dirty="0" smtClean="0"/>
              <a:t>olicy Debate?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1" y="1210235"/>
            <a:ext cx="11577917" cy="54191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Debate is an </a:t>
            </a:r>
            <a:r>
              <a:rPr lang="en-US" sz="4000" b="1" dirty="0" smtClean="0"/>
              <a:t>educational</a:t>
            </a:r>
            <a:r>
              <a:rPr lang="en-US" sz="4000" dirty="0" smtClean="0"/>
              <a:t> activity that teaches student how to </a:t>
            </a:r>
            <a:r>
              <a:rPr lang="en-US" sz="4000" b="1" dirty="0" smtClean="0"/>
              <a:t>research</a:t>
            </a:r>
            <a:r>
              <a:rPr lang="en-US" sz="4000" dirty="0" smtClean="0"/>
              <a:t> information and </a:t>
            </a:r>
            <a:r>
              <a:rPr lang="en-US" sz="4000" b="1" dirty="0" smtClean="0"/>
              <a:t>present</a:t>
            </a:r>
            <a:r>
              <a:rPr lang="en-US" sz="4000" dirty="0" smtClean="0"/>
              <a:t> it in a form of </a:t>
            </a:r>
            <a:r>
              <a:rPr lang="en-US" sz="4000" b="1" dirty="0" smtClean="0"/>
              <a:t>organized</a:t>
            </a:r>
            <a:r>
              <a:rPr lang="en-US" sz="4000" dirty="0" smtClean="0"/>
              <a:t> </a:t>
            </a:r>
            <a:r>
              <a:rPr lang="en-US" sz="4000" b="1" dirty="0" smtClean="0"/>
              <a:t>arguments</a:t>
            </a:r>
            <a:r>
              <a:rPr lang="en-US" sz="4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The </a:t>
            </a:r>
            <a:r>
              <a:rPr lang="en-US" sz="4000" dirty="0"/>
              <a:t>goal of the Policy Debate round is to </a:t>
            </a:r>
            <a:r>
              <a:rPr lang="en-US" sz="4000" b="1" dirty="0"/>
              <a:t>adopt the best policy</a:t>
            </a:r>
            <a:r>
              <a:rPr lang="en-US" sz="4000" dirty="0"/>
              <a:t> proposed by the most convincing team. </a:t>
            </a:r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4000" dirty="0" smtClean="0"/>
              <a:t>Since </a:t>
            </a:r>
            <a:r>
              <a:rPr lang="en-US" sz="4000" b="1" dirty="0"/>
              <a:t>you are a voter</a:t>
            </a:r>
            <a:r>
              <a:rPr lang="en-US" sz="4000" dirty="0"/>
              <a:t>, you have the right to decide which policy you like </a:t>
            </a:r>
            <a:r>
              <a:rPr lang="en-US" sz="4000" dirty="0" smtClean="0"/>
              <a:t>(or dislike) the most.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78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a Debate Tournament?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5" y="1812177"/>
            <a:ext cx="502471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Schedule</a:t>
            </a:r>
          </a:p>
          <a:p>
            <a:pPr marL="0" indent="0">
              <a:buNone/>
            </a:pPr>
            <a:r>
              <a:rPr lang="en-US" dirty="0" smtClean="0"/>
              <a:t>Round 1: </a:t>
            </a:r>
            <a:r>
              <a:rPr lang="en-US" dirty="0" smtClean="0"/>
              <a:t>10:00 </a:t>
            </a:r>
            <a:r>
              <a:rPr lang="en-US" dirty="0" smtClean="0"/>
              <a:t>a.m. – </a:t>
            </a:r>
            <a:r>
              <a:rPr lang="en-US" dirty="0" smtClean="0"/>
              <a:t>11:30 </a:t>
            </a:r>
            <a:r>
              <a:rPr lang="en-US" dirty="0" smtClean="0"/>
              <a:t>a.m.</a:t>
            </a:r>
          </a:p>
          <a:p>
            <a:pPr marL="0" indent="0">
              <a:buNone/>
            </a:pPr>
            <a:r>
              <a:rPr lang="en-US" dirty="0" smtClean="0"/>
              <a:t>Round 2: </a:t>
            </a:r>
            <a:r>
              <a:rPr lang="en-US" dirty="0" smtClean="0"/>
              <a:t>11:30 </a:t>
            </a:r>
            <a:r>
              <a:rPr lang="en-US" dirty="0" smtClean="0"/>
              <a:t>a.m. – </a:t>
            </a:r>
            <a:r>
              <a:rPr lang="en-US" dirty="0" smtClean="0"/>
              <a:t>1:00 p.m.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Lunch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Round </a:t>
            </a:r>
            <a:r>
              <a:rPr lang="en-US" dirty="0" smtClean="0"/>
              <a:t>3: </a:t>
            </a:r>
            <a:r>
              <a:rPr lang="en-US" dirty="0" smtClean="0"/>
              <a:t>2</a:t>
            </a:r>
            <a:r>
              <a:rPr lang="en-US" dirty="0" smtClean="0"/>
              <a:t>:00 </a:t>
            </a:r>
            <a:r>
              <a:rPr lang="en-US" dirty="0" smtClean="0"/>
              <a:t>p.m. – </a:t>
            </a:r>
            <a:r>
              <a:rPr lang="en-US" dirty="0" smtClean="0"/>
              <a:t>3:30 </a:t>
            </a:r>
            <a:r>
              <a:rPr lang="en-US" dirty="0" smtClean="0"/>
              <a:t>p.m.</a:t>
            </a:r>
          </a:p>
          <a:p>
            <a:pPr marL="0" indent="0">
              <a:buNone/>
            </a:pPr>
            <a:r>
              <a:rPr lang="en-US" dirty="0" smtClean="0"/>
              <a:t>Round </a:t>
            </a:r>
            <a:r>
              <a:rPr lang="en-US" dirty="0" smtClean="0"/>
              <a:t>4: 3:30 </a:t>
            </a:r>
            <a:r>
              <a:rPr lang="en-US" dirty="0" smtClean="0"/>
              <a:t>p.m. – 4:30 p.m.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714406"/>
            <a:ext cx="5490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Round Participants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 teams of 2 students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1 judge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Affirmative – defends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Negative – defends Status Quo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Teams are assigned to their sides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Teams don’t argue based on their beliefs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13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will the teams debate about?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17" y="1960095"/>
            <a:ext cx="11134165" cy="4351338"/>
          </a:xfrm>
        </p:spPr>
        <p:txBody>
          <a:bodyPr>
            <a:normAutofit fontScale="92500"/>
          </a:bodyPr>
          <a:lstStyle/>
          <a:p>
            <a:r>
              <a:rPr lang="en-US" sz="6000" dirty="0"/>
              <a:t>Resolved: The United States federal government should substantially reduce Direct Commercial Sales and/or Foreign Military Sales of arms from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0201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will you see in the round?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41294" y="2864224"/>
            <a:ext cx="2904565" cy="1021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Negative Team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1385046" y="4047565"/>
            <a:ext cx="712694" cy="7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5634" y="4047565"/>
            <a:ext cx="712694" cy="7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6882" y="2864224"/>
            <a:ext cx="2904565" cy="1021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Affirmative Team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8355105" y="4047565"/>
            <a:ext cx="712694" cy="7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75693" y="4047565"/>
            <a:ext cx="712694" cy="7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18847" y="2312895"/>
            <a:ext cx="1385047" cy="887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Podium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93558" y="4787153"/>
            <a:ext cx="2635624" cy="60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Judge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5407958" y="5661212"/>
            <a:ext cx="806823" cy="793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6405596">
            <a:off x="2380368" y="841841"/>
            <a:ext cx="2774577" cy="4162489"/>
          </a:xfrm>
          <a:prstGeom prst="arc">
            <a:avLst>
              <a:gd name="adj1" fmla="val 16193603"/>
              <a:gd name="adj2" fmla="val 40245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7173792">
            <a:off x="6693392" y="778769"/>
            <a:ext cx="2774577" cy="4162489"/>
          </a:xfrm>
          <a:prstGeom prst="arc">
            <a:avLst>
              <a:gd name="adj1" fmla="val 16193603"/>
              <a:gd name="adj2" fmla="val 44136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11369" y="3375212"/>
            <a:ext cx="0" cy="1057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11369" y="5150224"/>
            <a:ext cx="0" cy="7664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Team’s role: Affirmative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452282"/>
            <a:ext cx="10936941" cy="515022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Burden of proof </a:t>
            </a:r>
            <a:r>
              <a:rPr lang="en-US" sz="3600" dirty="0" smtClean="0"/>
              <a:t>- prove </a:t>
            </a:r>
            <a:r>
              <a:rPr lang="en-US" sz="3600" dirty="0"/>
              <a:t>that </a:t>
            </a:r>
            <a:r>
              <a:rPr lang="en-US" sz="3600" dirty="0" smtClean="0"/>
              <a:t>change, a.k.a. Resolution, </a:t>
            </a:r>
            <a:r>
              <a:rPr lang="en-US" sz="3600" dirty="0"/>
              <a:t>is </a:t>
            </a:r>
            <a:r>
              <a:rPr lang="en-US" sz="3600" dirty="0" smtClean="0"/>
              <a:t>necessary. Status Quo is bad. </a:t>
            </a:r>
          </a:p>
          <a:p>
            <a:r>
              <a:rPr lang="en-US" sz="3600" b="1" dirty="0" smtClean="0"/>
              <a:t>Significance and Harms </a:t>
            </a:r>
            <a:r>
              <a:rPr lang="en-US" sz="3600" dirty="0" smtClean="0"/>
              <a:t>– identify a significant problem.</a:t>
            </a:r>
          </a:p>
          <a:p>
            <a:r>
              <a:rPr lang="en-US" sz="3600" b="1" dirty="0" smtClean="0"/>
              <a:t>Inherency</a:t>
            </a:r>
            <a:r>
              <a:rPr lang="en-US" sz="3600" dirty="0" smtClean="0"/>
              <a:t> – explain why the problem is not fixed now.</a:t>
            </a:r>
          </a:p>
          <a:p>
            <a:r>
              <a:rPr lang="en-US" sz="3600" b="1" dirty="0" smtClean="0"/>
              <a:t>Topicality</a:t>
            </a:r>
            <a:r>
              <a:rPr lang="en-US" sz="3600" dirty="0" smtClean="0"/>
              <a:t> - propose </a:t>
            </a:r>
            <a:r>
              <a:rPr lang="en-US" sz="3600" dirty="0"/>
              <a:t>a plan within </a:t>
            </a:r>
            <a:r>
              <a:rPr lang="en-US" sz="3600" dirty="0" smtClean="0"/>
              <a:t>the resolution. </a:t>
            </a:r>
          </a:p>
          <a:p>
            <a:r>
              <a:rPr lang="en-US" sz="3600" b="1" dirty="0" smtClean="0"/>
              <a:t>Solvency</a:t>
            </a:r>
            <a:r>
              <a:rPr lang="en-US" sz="3600" dirty="0" smtClean="0"/>
              <a:t> – solve the problem; improve </a:t>
            </a:r>
            <a:r>
              <a:rPr lang="en-US" sz="3600" dirty="0"/>
              <a:t>the </a:t>
            </a:r>
            <a:r>
              <a:rPr lang="en-US" sz="3600" dirty="0" smtClean="0"/>
              <a:t>current Status Quo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b="1" dirty="0" smtClean="0"/>
              <a:t>Advantages</a:t>
            </a:r>
            <a:r>
              <a:rPr lang="en-US" sz="3600" dirty="0" smtClean="0"/>
              <a:t> – bonus GOOD things that will happen after the plan is implemented.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02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Team’s role: Negative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690688"/>
            <a:ext cx="11564471" cy="491181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Presumption </a:t>
            </a:r>
            <a:r>
              <a:rPr lang="en-US" sz="3600" dirty="0" smtClean="0"/>
              <a:t>– assumes that Status Quo is good; no need for Resolution. </a:t>
            </a:r>
          </a:p>
          <a:p>
            <a:r>
              <a:rPr lang="en-US" sz="3600" b="1" dirty="0" smtClean="0"/>
              <a:t>Significance and Harms </a:t>
            </a:r>
            <a:r>
              <a:rPr lang="en-US" sz="3600" dirty="0" smtClean="0"/>
              <a:t>–the problem is not big/bad.</a:t>
            </a:r>
          </a:p>
          <a:p>
            <a:r>
              <a:rPr lang="en-US" sz="3600" b="1" dirty="0" smtClean="0"/>
              <a:t>Inherency</a:t>
            </a:r>
            <a:r>
              <a:rPr lang="en-US" sz="3600" dirty="0" smtClean="0"/>
              <a:t> – the problem is solved/will solve itself.</a:t>
            </a:r>
          </a:p>
          <a:p>
            <a:r>
              <a:rPr lang="en-US" sz="3600" b="1" dirty="0" smtClean="0"/>
              <a:t>Topicality</a:t>
            </a:r>
            <a:r>
              <a:rPr lang="en-US" sz="3600" dirty="0" smtClean="0"/>
              <a:t> – the proposed </a:t>
            </a:r>
            <a:r>
              <a:rPr lang="en-US" sz="3600" dirty="0"/>
              <a:t>plan </a:t>
            </a:r>
            <a:r>
              <a:rPr lang="en-US" sz="3600" dirty="0" smtClean="0"/>
              <a:t>IS NOT within the resolution. </a:t>
            </a:r>
          </a:p>
          <a:p>
            <a:r>
              <a:rPr lang="en-US" sz="3600" b="1" dirty="0" smtClean="0"/>
              <a:t>Solvency</a:t>
            </a:r>
            <a:r>
              <a:rPr lang="en-US" sz="3600" dirty="0" smtClean="0"/>
              <a:t> – the plan doesn’t solve the problem.</a:t>
            </a:r>
          </a:p>
          <a:p>
            <a:r>
              <a:rPr lang="en-US" sz="3600" b="1" dirty="0" err="1" smtClean="0"/>
              <a:t>DisAdvantages</a:t>
            </a:r>
            <a:r>
              <a:rPr lang="en-US" sz="3600" dirty="0" smtClean="0"/>
              <a:t> – BAD things will happen after the plan is implemented.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59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283"/>
            <a:ext cx="10515600" cy="791322"/>
          </a:xfrm>
        </p:spPr>
        <p:txBody>
          <a:bodyPr/>
          <a:lstStyle/>
          <a:p>
            <a:pPr algn="ctr"/>
            <a:r>
              <a:rPr lang="en-US" b="1" dirty="0" smtClean="0"/>
              <a:t>Evidence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235"/>
            <a:ext cx="10515600" cy="49667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Teams will use </a:t>
            </a:r>
            <a:r>
              <a:rPr lang="en-US" sz="3200" b="1" dirty="0" smtClean="0"/>
              <a:t>evidence</a:t>
            </a:r>
            <a:r>
              <a:rPr lang="en-US" sz="3200" dirty="0" smtClean="0"/>
              <a:t> to </a:t>
            </a:r>
            <a:r>
              <a:rPr lang="en-US" sz="3200" b="1" dirty="0" smtClean="0"/>
              <a:t>prove</a:t>
            </a:r>
            <a:r>
              <a:rPr lang="en-US" sz="3200" dirty="0" smtClean="0"/>
              <a:t> their </a:t>
            </a:r>
            <a:r>
              <a:rPr lang="en-US" sz="3200" b="1" dirty="0" smtClean="0"/>
              <a:t>claims</a:t>
            </a:r>
            <a:r>
              <a:rPr lang="en-US" sz="3200" dirty="0" smtClean="0"/>
              <a:t>. Evidence (cards) can be in a paper or electronic form.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Evidence must be </a:t>
            </a:r>
            <a:r>
              <a:rPr lang="en-US" sz="3200" b="1" dirty="0" smtClean="0"/>
              <a:t>prepared</a:t>
            </a:r>
            <a:r>
              <a:rPr lang="en-US" sz="3200" dirty="0" smtClean="0"/>
              <a:t> </a:t>
            </a:r>
            <a:r>
              <a:rPr lang="en-US" sz="3200" b="1" dirty="0" smtClean="0"/>
              <a:t>before</a:t>
            </a:r>
            <a:r>
              <a:rPr lang="en-US" sz="3200" dirty="0" smtClean="0"/>
              <a:t> the </a:t>
            </a:r>
            <a:r>
              <a:rPr lang="en-US" sz="3200" b="1" dirty="0" smtClean="0"/>
              <a:t>round</a:t>
            </a:r>
            <a:r>
              <a:rPr lang="en-US" sz="3200" dirty="0" smtClean="0"/>
              <a:t>. Web search during the round is a ground for disqualification.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Teams must </a:t>
            </a:r>
            <a:r>
              <a:rPr lang="en-US" sz="3200" b="1" dirty="0" smtClean="0"/>
              <a:t>share </a:t>
            </a:r>
            <a:r>
              <a:rPr lang="en-US" sz="3200" dirty="0" smtClean="0"/>
              <a:t>their </a:t>
            </a:r>
            <a:r>
              <a:rPr lang="en-US" sz="3200" b="1" dirty="0" smtClean="0"/>
              <a:t>evidence</a:t>
            </a:r>
            <a:r>
              <a:rPr lang="en-US" sz="3200" dirty="0"/>
              <a:t> </a:t>
            </a:r>
            <a:r>
              <a:rPr lang="en-US" sz="3200" dirty="0" smtClean="0"/>
              <a:t>with the </a:t>
            </a:r>
            <a:r>
              <a:rPr lang="en-US" sz="3200" b="1" dirty="0" smtClean="0"/>
              <a:t>opponent</a:t>
            </a:r>
            <a:r>
              <a:rPr lang="en-US" sz="3200" dirty="0" smtClean="0"/>
              <a:t> upon request – on paper or on a flash drive. The evidence must be returned upon request. 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Teams will challenge each other’s evidence on currency, reliability, authority, accuracy, and pertinence.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71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1777</Words>
  <Application>Microsoft Office PowerPoint</Application>
  <PresentationFormat>Widescreen</PresentationFormat>
  <Paragraphs>186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Bradley Hand ITC</vt:lpstr>
      <vt:lpstr>Calibri</vt:lpstr>
      <vt:lpstr>Calibri Light</vt:lpstr>
      <vt:lpstr>Freestyle Script</vt:lpstr>
      <vt:lpstr>Office Theme</vt:lpstr>
      <vt:lpstr>Policy Debate Crash Course for Judges</vt:lpstr>
      <vt:lpstr>Don’t panic!</vt:lpstr>
      <vt:lpstr>What is Policy Debate?</vt:lpstr>
      <vt:lpstr>What is a Debate Tournament?</vt:lpstr>
      <vt:lpstr>What will the teams debate about?</vt:lpstr>
      <vt:lpstr>What will you see in the round?</vt:lpstr>
      <vt:lpstr>Team’s role: Affirmative</vt:lpstr>
      <vt:lpstr>Team’s role: Negative</vt:lpstr>
      <vt:lpstr>Evidence</vt:lpstr>
      <vt:lpstr>Give and Take</vt:lpstr>
      <vt:lpstr>What “ground” are they talking about?</vt:lpstr>
      <vt:lpstr>Arrival</vt:lpstr>
      <vt:lpstr>Before the round begins</vt:lpstr>
      <vt:lpstr>Observers</vt:lpstr>
      <vt:lpstr>Time is important</vt:lpstr>
      <vt:lpstr>Note taking</vt:lpstr>
      <vt:lpstr>Note taking: you can do it this way</vt:lpstr>
      <vt:lpstr>Can you interact with the teams?</vt:lpstr>
      <vt:lpstr>Making Your Decision</vt:lpstr>
      <vt:lpstr>Giving verbal and written feedback</vt:lpstr>
      <vt:lpstr>Filling the Ballot</vt:lpstr>
      <vt:lpstr>Decision based on Stock Issues: </vt:lpstr>
      <vt:lpstr>Decision based on Stock Issues: </vt:lpstr>
      <vt:lpstr>Decision based on Stock Issues: </vt:lpstr>
      <vt:lpstr>Decision based on Stock Issues: </vt:lpstr>
      <vt:lpstr>Decision based on Stock Issues: </vt:lpstr>
      <vt:lpstr>Decision Making Based on Common Sense</vt:lpstr>
      <vt:lpstr>Thank You for Judging!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Debate for Judges</dc:title>
  <dc:creator>Silverman</dc:creator>
  <cp:lastModifiedBy>Olga</cp:lastModifiedBy>
  <cp:revision>61</cp:revision>
  <dcterms:created xsi:type="dcterms:W3CDTF">2018-11-06T05:05:18Z</dcterms:created>
  <dcterms:modified xsi:type="dcterms:W3CDTF">2019-11-04T04:27:17Z</dcterms:modified>
</cp:coreProperties>
</file>